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5" r:id="rId2"/>
    <p:sldId id="326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howGuides="1">
      <p:cViewPr>
        <p:scale>
          <a:sx n="83" d="100"/>
          <a:sy n="83" d="100"/>
        </p:scale>
        <p:origin x="-2472" y="-79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E9379-DE0A-4A45-905B-FE954F3C915A}" type="datetimeFigureOut">
              <a:rPr lang="ko-KR" altLang="en-US" smtClean="0"/>
              <a:t>2019-03-20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70B10-F477-456A-9691-5DADA76D28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2025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039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텍스트 개체 틀 11"/>
          <p:cNvSpPr>
            <a:spLocks noGrp="1"/>
          </p:cNvSpPr>
          <p:nvPr>
            <p:ph type="body" sz="quarter" idx="12"/>
          </p:nvPr>
        </p:nvSpPr>
        <p:spPr>
          <a:xfrm>
            <a:off x="107950" y="116632"/>
            <a:ext cx="8928100" cy="432643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n-ea"/>
                <a:ea typeface="+mn-ea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ko-KR" altLang="en-US" dirty="0" smtClean="0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3"/>
          </p:nvPr>
        </p:nvSpPr>
        <p:spPr>
          <a:xfrm>
            <a:off x="107950" y="656401"/>
            <a:ext cx="5760000" cy="324327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n-ea"/>
                <a:ea typeface="+mn-ea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934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직선 연결선 9"/>
          <p:cNvCxnSpPr/>
          <p:nvPr userDrawn="1"/>
        </p:nvCxnSpPr>
        <p:spPr>
          <a:xfrm>
            <a:off x="0" y="6453188"/>
            <a:ext cx="9142112" cy="14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3"/>
          <p:cNvSpPr>
            <a:spLocks noChangeArrowheads="1"/>
          </p:cNvSpPr>
          <p:nvPr userDrawn="1"/>
        </p:nvSpPr>
        <p:spPr bwMode="gray">
          <a:xfrm>
            <a:off x="4273617" y="6508576"/>
            <a:ext cx="5967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fld id="{9DEF99B5-B94F-45AE-8F80-FB46EC622A21}" type="slidenum">
              <a:rPr lang="en-GB" altLang="ko-KR" sz="900" b="0" i="0" smtClean="0">
                <a:solidFill>
                  <a:srgbClr val="000000"/>
                </a:solidFill>
                <a:effectLst/>
                <a:latin typeface="나눔고딕" pitchFamily="50" charset="-127"/>
                <a:ea typeface="나눔고딕" pitchFamily="50" charset="-127"/>
              </a:rPr>
              <a:pPr algn="ctr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ko-KR" sz="900" b="0" i="0" dirty="0">
              <a:solidFill>
                <a:srgbClr val="000000"/>
              </a:solidFill>
              <a:effectLst/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14971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4065" userDrawn="1">
          <p15:clr>
            <a:srgbClr val="F26B43"/>
          </p15:clr>
        </p15:guide>
        <p15:guide id="2" pos="68" userDrawn="1">
          <p15:clr>
            <a:srgbClr val="F26B43"/>
          </p15:clr>
        </p15:guide>
        <p15:guide id="3" pos="5692" userDrawn="1">
          <p15:clr>
            <a:srgbClr val="F26B43"/>
          </p15:clr>
        </p15:guide>
        <p15:guide id="4" pos="288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  <p15:guide id="6" orient="horz" pos="34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텍스트 개체 틀 5"/>
          <p:cNvSpPr txBox="1">
            <a:spLocks/>
          </p:cNvSpPr>
          <p:nvPr/>
        </p:nvSpPr>
        <p:spPr>
          <a:xfrm>
            <a:off x="971600" y="2204864"/>
            <a:ext cx="7200800" cy="32432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o-KR" altLang="en-US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근로기준ㆍ임금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고용이슈 관련 설명회</a:t>
            </a:r>
            <a:endParaRPr lang="ko-KR" altLang="en-US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47764" y="4163596"/>
            <a:ext cx="42484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2019. 4. 10(</a:t>
            </a:r>
            <a:r>
              <a:rPr lang="ko-KR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수</a:t>
            </a:r>
            <a:r>
              <a:rPr lang="en-US" altLang="ko-K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</a:p>
          <a:p>
            <a:pPr algn="ctr"/>
            <a:endParaRPr lang="en-US" altLang="ko-KR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algn="ctr"/>
            <a:endParaRPr lang="en-US" altLang="ko-KR" sz="2400" dirty="0">
              <a:solidFill>
                <a:schemeClr val="tx1">
                  <a:lumMod val="50000"/>
                  <a:lumOff val="50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algn="ctr"/>
            <a:r>
              <a:rPr lang="ko-KR" alt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창원</a:t>
            </a:r>
            <a:r>
              <a:rPr lang="ko-KR" alt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상공회의소</a:t>
            </a:r>
            <a:endParaRPr lang="ko-KR" altLang="en-US" sz="4000" dirty="0">
              <a:solidFill>
                <a:schemeClr val="tx1">
                  <a:lumMod val="50000"/>
                  <a:lumOff val="50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28721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51520" y="433484"/>
            <a:ext cx="18229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00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-윤고딕330" pitchFamily="18" charset="-127"/>
                <a:ea typeface="-윤고딕330" pitchFamily="18" charset="-127"/>
              </a:rPr>
              <a:t>INDEX</a:t>
            </a:r>
            <a:endParaRPr lang="ko-KR" altLang="en-US" sz="400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bg1"/>
              </a:solidFill>
              <a:latin typeface="-윤고딕330" pitchFamily="18" charset="-127"/>
              <a:ea typeface="-윤고딕330" pitchFamily="18" charset="-127"/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881324" y="1452784"/>
            <a:ext cx="4050716" cy="1189120"/>
            <a:chOff x="521547" y="1212649"/>
            <a:chExt cx="4050716" cy="1189120"/>
          </a:xfrm>
        </p:grpSpPr>
        <p:sp>
          <p:nvSpPr>
            <p:cNvPr id="6" name="TextBox 5"/>
            <p:cNvSpPr txBox="1"/>
            <p:nvPr/>
          </p:nvSpPr>
          <p:spPr>
            <a:xfrm>
              <a:off x="521547" y="1212649"/>
              <a:ext cx="4050716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b="1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Ⅰ. </a:t>
              </a:r>
              <a:r>
                <a:rPr lang="ko-KR" altLang="en-US" b="1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근로기준법의 적용</a:t>
              </a:r>
              <a:endParaRPr lang="ko-KR" altLang="en-US" b="1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27584" y="1700808"/>
              <a:ext cx="2520280" cy="700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AutoNum type="arabicPeriod"/>
              </a:pPr>
              <a:r>
                <a:rPr lang="ko-KR" altLang="en-US" sz="1400" b="1" dirty="0" smtClean="0">
                  <a:solidFill>
                    <a:schemeClr val="bg1">
                      <a:lumMod val="50000"/>
                    </a:schemeClr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근로기준법 적용범위</a:t>
              </a:r>
              <a:endParaRPr lang="en-US" altLang="ko-KR" sz="1400" b="1" dirty="0" smtClean="0">
                <a:solidFill>
                  <a:schemeClr val="bg1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  <a:p>
              <a:pPr marL="342900" indent="-342900">
                <a:lnSpc>
                  <a:spcPct val="150000"/>
                </a:lnSpc>
                <a:buAutoNum type="arabicPeriod"/>
              </a:pPr>
              <a:r>
                <a:rPr lang="ko-KR" altLang="en-US" sz="1400" b="1" dirty="0" smtClean="0">
                  <a:solidFill>
                    <a:schemeClr val="bg1">
                      <a:lumMod val="50000"/>
                    </a:schemeClr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근로자의 개념</a:t>
              </a:r>
              <a:endParaRPr lang="ko-KR" altLang="en-US" sz="1400" b="1" dirty="0">
                <a:solidFill>
                  <a:schemeClr val="bg1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</p:txBody>
        </p:sp>
      </p:grpSp>
      <p:grpSp>
        <p:nvGrpSpPr>
          <p:cNvPr id="8" name="그룹 7"/>
          <p:cNvGrpSpPr/>
          <p:nvPr/>
        </p:nvGrpSpPr>
        <p:grpSpPr>
          <a:xfrm>
            <a:off x="881324" y="2967639"/>
            <a:ext cx="4050716" cy="1189120"/>
            <a:chOff x="521547" y="1212649"/>
            <a:chExt cx="4050716" cy="1189120"/>
          </a:xfrm>
        </p:grpSpPr>
        <p:sp>
          <p:nvSpPr>
            <p:cNvPr id="9" name="TextBox 8"/>
            <p:cNvSpPr txBox="1"/>
            <p:nvPr/>
          </p:nvSpPr>
          <p:spPr>
            <a:xfrm>
              <a:off x="521547" y="1212649"/>
              <a:ext cx="4050716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b="1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Ⅱ. </a:t>
              </a:r>
              <a:r>
                <a:rPr lang="ko-KR" altLang="en-US" b="1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근로계약 관리</a:t>
              </a:r>
              <a:endParaRPr lang="ko-KR" altLang="en-US" b="1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27584" y="1700808"/>
              <a:ext cx="2520280" cy="700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AutoNum type="arabicPeriod"/>
              </a:pPr>
              <a:r>
                <a:rPr lang="ko-KR" altLang="en-US" sz="1400" b="1" dirty="0" smtClean="0">
                  <a:solidFill>
                    <a:schemeClr val="bg1">
                      <a:lumMod val="50000"/>
                    </a:schemeClr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근로계약서</a:t>
              </a:r>
              <a:endParaRPr lang="en-US" altLang="ko-KR" sz="1400" b="1" dirty="0" smtClean="0">
                <a:solidFill>
                  <a:schemeClr val="bg1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  <a:p>
              <a:pPr marL="342900" indent="-342900">
                <a:lnSpc>
                  <a:spcPct val="150000"/>
                </a:lnSpc>
                <a:buAutoNum type="arabicPeriod"/>
              </a:pPr>
              <a:r>
                <a:rPr lang="ko-KR" altLang="en-US" sz="1400" b="1" dirty="0" smtClean="0">
                  <a:solidFill>
                    <a:schemeClr val="bg1">
                      <a:lumMod val="50000"/>
                    </a:schemeClr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취업규칙</a:t>
              </a:r>
              <a:endParaRPr lang="ko-KR" altLang="en-US" sz="1400" b="1" dirty="0">
                <a:solidFill>
                  <a:schemeClr val="bg1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</p:txBody>
        </p:sp>
      </p:grpSp>
      <p:grpSp>
        <p:nvGrpSpPr>
          <p:cNvPr id="11" name="그룹 10"/>
          <p:cNvGrpSpPr/>
          <p:nvPr/>
        </p:nvGrpSpPr>
        <p:grpSpPr>
          <a:xfrm>
            <a:off x="881324" y="4511401"/>
            <a:ext cx="4050716" cy="1549988"/>
            <a:chOff x="521547" y="1212649"/>
            <a:chExt cx="4050716" cy="1549988"/>
          </a:xfrm>
        </p:grpSpPr>
        <p:sp>
          <p:nvSpPr>
            <p:cNvPr id="12" name="TextBox 11"/>
            <p:cNvSpPr txBox="1"/>
            <p:nvPr/>
          </p:nvSpPr>
          <p:spPr>
            <a:xfrm>
              <a:off x="521547" y="1212649"/>
              <a:ext cx="4050716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b="1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Ⅲ. </a:t>
              </a:r>
              <a:r>
                <a:rPr lang="ko-KR" altLang="en-US" b="1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주요 근로조건 관리</a:t>
              </a:r>
              <a:endParaRPr lang="ko-KR" altLang="en-US" b="1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7584" y="1700808"/>
              <a:ext cx="2520280" cy="1061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AutoNum type="arabicPeriod"/>
              </a:pPr>
              <a:r>
                <a:rPr lang="ko-KR" altLang="en-US" sz="1400" b="1" dirty="0" smtClean="0">
                  <a:solidFill>
                    <a:schemeClr val="bg1">
                      <a:lumMod val="50000"/>
                    </a:schemeClr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임금관리</a:t>
              </a:r>
              <a:endParaRPr lang="en-US" altLang="ko-KR" sz="1400" b="1" dirty="0" smtClean="0">
                <a:solidFill>
                  <a:schemeClr val="bg1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  <a:p>
              <a:pPr marL="342900" indent="-342900">
                <a:lnSpc>
                  <a:spcPct val="150000"/>
                </a:lnSpc>
                <a:buAutoNum type="arabicPeriod"/>
              </a:pPr>
              <a:r>
                <a:rPr lang="ko-KR" altLang="en-US" sz="1400" b="1" dirty="0" smtClean="0">
                  <a:solidFill>
                    <a:schemeClr val="bg1">
                      <a:lumMod val="50000"/>
                    </a:schemeClr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근로시간관리</a:t>
              </a:r>
              <a:endParaRPr lang="en-US" altLang="ko-KR" sz="1400" b="1" dirty="0" smtClean="0">
                <a:solidFill>
                  <a:schemeClr val="bg1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  <a:p>
              <a:pPr marL="342900" indent="-342900">
                <a:lnSpc>
                  <a:spcPct val="150000"/>
                </a:lnSpc>
                <a:buAutoNum type="arabicPeriod"/>
              </a:pPr>
              <a:r>
                <a:rPr lang="ko-KR" altLang="en-US" sz="1400" b="1" dirty="0" smtClean="0">
                  <a:solidFill>
                    <a:schemeClr val="bg1">
                      <a:lumMod val="50000"/>
                    </a:schemeClr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휴일 및 휴가관리</a:t>
              </a:r>
              <a:endParaRPr lang="ko-KR" altLang="en-US" sz="1400" b="1" dirty="0">
                <a:solidFill>
                  <a:schemeClr val="bg1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</p:txBody>
        </p:sp>
      </p:grpSp>
      <p:grpSp>
        <p:nvGrpSpPr>
          <p:cNvPr id="14" name="그룹 13"/>
          <p:cNvGrpSpPr/>
          <p:nvPr/>
        </p:nvGrpSpPr>
        <p:grpSpPr>
          <a:xfrm>
            <a:off x="4932040" y="1433508"/>
            <a:ext cx="4050716" cy="1226823"/>
            <a:chOff x="521547" y="1212649"/>
            <a:chExt cx="4050716" cy="1226823"/>
          </a:xfrm>
        </p:grpSpPr>
        <p:sp>
          <p:nvSpPr>
            <p:cNvPr id="15" name="TextBox 14"/>
            <p:cNvSpPr txBox="1"/>
            <p:nvPr/>
          </p:nvSpPr>
          <p:spPr>
            <a:xfrm>
              <a:off x="521547" y="1212649"/>
              <a:ext cx="4050716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b="1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Ⅳ. </a:t>
              </a:r>
              <a:r>
                <a:rPr lang="ko-KR" altLang="en-US" b="1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이직관리</a:t>
              </a:r>
              <a:endParaRPr lang="ko-KR" altLang="en-US" b="1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27584" y="1700808"/>
              <a:ext cx="252028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AutoNum type="arabicPeriod"/>
              </a:pPr>
              <a:r>
                <a:rPr lang="ko-KR" altLang="en-US" sz="1400" b="1" dirty="0" smtClean="0">
                  <a:solidFill>
                    <a:schemeClr val="bg1">
                      <a:lumMod val="50000"/>
                    </a:schemeClr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근로관계 종료유형</a:t>
              </a:r>
              <a:endParaRPr lang="en-US" altLang="ko-KR" sz="1400" b="1" dirty="0" smtClean="0">
                <a:solidFill>
                  <a:schemeClr val="bg1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  <a:p>
              <a:pPr marL="342900" indent="-342900">
                <a:lnSpc>
                  <a:spcPct val="150000"/>
                </a:lnSpc>
                <a:buAutoNum type="arabicPeriod"/>
              </a:pPr>
              <a:r>
                <a:rPr lang="ko-KR" altLang="en-US" sz="1400" b="1" dirty="0" smtClean="0">
                  <a:solidFill>
                    <a:schemeClr val="bg1">
                      <a:lumMod val="50000"/>
                    </a:schemeClr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해고</a:t>
              </a:r>
              <a:endParaRPr lang="ko-KR" altLang="en-US" sz="1400" b="1" dirty="0">
                <a:solidFill>
                  <a:schemeClr val="bg1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</p:txBody>
        </p:sp>
      </p:grpSp>
      <p:grpSp>
        <p:nvGrpSpPr>
          <p:cNvPr id="17" name="그룹 16"/>
          <p:cNvGrpSpPr/>
          <p:nvPr/>
        </p:nvGrpSpPr>
        <p:grpSpPr>
          <a:xfrm>
            <a:off x="4932040" y="2708920"/>
            <a:ext cx="4050716" cy="865955"/>
            <a:chOff x="521547" y="1212649"/>
            <a:chExt cx="4050716" cy="865955"/>
          </a:xfrm>
        </p:grpSpPr>
        <p:sp>
          <p:nvSpPr>
            <p:cNvPr id="18" name="TextBox 17"/>
            <p:cNvSpPr txBox="1"/>
            <p:nvPr/>
          </p:nvSpPr>
          <p:spPr>
            <a:xfrm>
              <a:off x="521547" y="1212649"/>
              <a:ext cx="4050716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b="1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Ⅴ. </a:t>
              </a:r>
              <a:r>
                <a:rPr lang="ko-KR" altLang="en-US" b="1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사회보험 관리</a:t>
              </a:r>
              <a:endParaRPr lang="ko-KR" altLang="en-US" b="1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27584" y="1700808"/>
              <a:ext cx="2520280" cy="3777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AutoNum type="arabicPeriod"/>
              </a:pPr>
              <a:r>
                <a:rPr lang="en-US" altLang="ko-KR" sz="1400" b="1" dirty="0" smtClean="0">
                  <a:solidFill>
                    <a:schemeClr val="bg1">
                      <a:lumMod val="50000"/>
                    </a:schemeClr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4</a:t>
              </a:r>
              <a:r>
                <a:rPr lang="ko-KR" altLang="en-US" sz="1400" b="1" dirty="0" smtClean="0">
                  <a:solidFill>
                    <a:schemeClr val="bg1">
                      <a:lumMod val="50000"/>
                    </a:schemeClr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대 보험 관리의 원칙</a:t>
              </a:r>
              <a:endParaRPr lang="en-US" altLang="ko-KR" sz="1400" b="1" dirty="0" smtClean="0">
                <a:solidFill>
                  <a:schemeClr val="bg1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</p:txBody>
        </p:sp>
      </p:grpSp>
      <p:grpSp>
        <p:nvGrpSpPr>
          <p:cNvPr id="20" name="그룹 19"/>
          <p:cNvGrpSpPr/>
          <p:nvPr/>
        </p:nvGrpSpPr>
        <p:grpSpPr>
          <a:xfrm>
            <a:off x="4932040" y="3717032"/>
            <a:ext cx="4050716" cy="1549988"/>
            <a:chOff x="521547" y="1212649"/>
            <a:chExt cx="4050716" cy="1549988"/>
          </a:xfrm>
        </p:grpSpPr>
        <p:sp>
          <p:nvSpPr>
            <p:cNvPr id="21" name="TextBox 20"/>
            <p:cNvSpPr txBox="1"/>
            <p:nvPr/>
          </p:nvSpPr>
          <p:spPr>
            <a:xfrm>
              <a:off x="521547" y="1212649"/>
              <a:ext cx="4050716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b="1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Ⅵ. </a:t>
              </a:r>
              <a:r>
                <a:rPr lang="ko-KR" altLang="en-US" b="1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업종별 노동관계법 적용 이슈정리</a:t>
              </a:r>
              <a:endParaRPr lang="ko-KR" altLang="en-US" b="1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27584" y="1700808"/>
              <a:ext cx="2520280" cy="1061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AutoNum type="arabicPeriod"/>
              </a:pPr>
              <a:r>
                <a:rPr lang="ko-KR" altLang="en-US" sz="1400" b="1" dirty="0" smtClean="0">
                  <a:solidFill>
                    <a:schemeClr val="bg1">
                      <a:lumMod val="50000"/>
                    </a:schemeClr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서비스업</a:t>
              </a:r>
              <a:endParaRPr lang="en-US" altLang="ko-KR" sz="1400" b="1" dirty="0" smtClean="0">
                <a:solidFill>
                  <a:schemeClr val="bg1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  <a:p>
              <a:pPr marL="342900" indent="-342900">
                <a:lnSpc>
                  <a:spcPct val="150000"/>
                </a:lnSpc>
                <a:buAutoNum type="arabicPeriod"/>
              </a:pPr>
              <a:r>
                <a:rPr lang="ko-KR" altLang="en-US" sz="1400" b="1" dirty="0" err="1" smtClean="0">
                  <a:solidFill>
                    <a:schemeClr val="bg1">
                      <a:lumMod val="50000"/>
                    </a:schemeClr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도소매업</a:t>
              </a:r>
              <a:endParaRPr lang="en-US" altLang="ko-KR" sz="1400" b="1" dirty="0" smtClean="0">
                <a:solidFill>
                  <a:schemeClr val="bg1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  <a:p>
              <a:pPr marL="342900" indent="-342900">
                <a:lnSpc>
                  <a:spcPct val="150000"/>
                </a:lnSpc>
                <a:buAutoNum type="arabicPeriod"/>
              </a:pPr>
              <a:r>
                <a:rPr lang="ko-KR" altLang="en-US" sz="1400" b="1" dirty="0" smtClean="0">
                  <a:solidFill>
                    <a:schemeClr val="bg1">
                      <a:lumMod val="50000"/>
                    </a:schemeClr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건설 및 제조업</a:t>
              </a:r>
              <a:endParaRPr lang="en-US" altLang="ko-KR" sz="1400" b="1" dirty="0" smtClean="0">
                <a:solidFill>
                  <a:schemeClr val="bg1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</p:txBody>
        </p:sp>
      </p:grpSp>
      <p:cxnSp>
        <p:nvCxnSpPr>
          <p:cNvPr id="23" name="직선 연결선 22"/>
          <p:cNvCxnSpPr/>
          <p:nvPr/>
        </p:nvCxnSpPr>
        <p:spPr>
          <a:xfrm>
            <a:off x="4427984" y="1484784"/>
            <a:ext cx="0" cy="496855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그룹 23"/>
          <p:cNvGrpSpPr/>
          <p:nvPr/>
        </p:nvGrpSpPr>
        <p:grpSpPr>
          <a:xfrm>
            <a:off x="4932040" y="5301208"/>
            <a:ext cx="4050716" cy="865955"/>
            <a:chOff x="521547" y="1212649"/>
            <a:chExt cx="4050716" cy="865955"/>
          </a:xfrm>
        </p:grpSpPr>
        <p:sp>
          <p:nvSpPr>
            <p:cNvPr id="25" name="TextBox 24"/>
            <p:cNvSpPr txBox="1"/>
            <p:nvPr/>
          </p:nvSpPr>
          <p:spPr>
            <a:xfrm>
              <a:off x="521547" y="1212649"/>
              <a:ext cx="4050716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b="1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latin typeface="맑은 고딕"/>
                  <a:ea typeface="맑은 고딕"/>
                </a:rPr>
                <a:t> Ⅶ</a:t>
              </a:r>
              <a:r>
                <a:rPr lang="en-US" altLang="ko-KR" b="1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. </a:t>
              </a:r>
              <a:r>
                <a:rPr lang="ko-KR" altLang="en-US" b="1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기타</a:t>
              </a:r>
              <a:endParaRPr lang="ko-KR" altLang="en-US" b="1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27584" y="1700808"/>
              <a:ext cx="2520280" cy="3777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AutoNum type="arabicPeriod"/>
              </a:pPr>
              <a:r>
                <a:rPr lang="ko-KR" altLang="en-US" sz="1400" b="1" dirty="0" smtClean="0">
                  <a:solidFill>
                    <a:schemeClr val="bg1">
                      <a:lumMod val="50000"/>
                    </a:schemeClr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표준서식자료</a:t>
              </a:r>
              <a:endParaRPr lang="en-US" altLang="ko-KR" sz="1400" b="1" dirty="0" smtClean="0">
                <a:solidFill>
                  <a:schemeClr val="bg1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2452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4704</TotalTime>
  <Words>69</Words>
  <Application>Microsoft Office PowerPoint</Application>
  <PresentationFormat>화면 슬라이드 쇼(4:3)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공인노무사 강성희</dc:creator>
  <cp:lastModifiedBy>허 서</cp:lastModifiedBy>
  <cp:revision>512</cp:revision>
  <dcterms:created xsi:type="dcterms:W3CDTF">2011-08-29T02:32:17Z</dcterms:created>
  <dcterms:modified xsi:type="dcterms:W3CDTF">2019-03-20T07:58:54Z</dcterms:modified>
</cp:coreProperties>
</file>